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5" r:id="rId13"/>
    <p:sldId id="269" r:id="rId14"/>
    <p:sldId id="279" r:id="rId15"/>
    <p:sldId id="280" r:id="rId16"/>
    <p:sldId id="281" r:id="rId17"/>
    <p:sldId id="270" r:id="rId18"/>
    <p:sldId id="271" r:id="rId19"/>
    <p:sldId id="272" r:id="rId20"/>
    <p:sldId id="274" r:id="rId21"/>
    <p:sldId id="273" r:id="rId22"/>
    <p:sldId id="282" r:id="rId23"/>
    <p:sldId id="283" r:id="rId24"/>
    <p:sldId id="28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897B-21FF-443F-9CA3-DDEC799E74C2}" type="datetimeFigureOut">
              <a:rPr lang="en-US" smtClean="0"/>
              <a:pPr/>
              <a:t>6/5/2011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A56C-10D5-4327-B220-DF3D831B2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and Development Leading to Jefferson </a:t>
            </a:r>
            <a:r>
              <a:rPr lang="en-US" dirty="0"/>
              <a:t>N</a:t>
            </a:r>
            <a:r>
              <a:rPr lang="en-US" dirty="0" smtClean="0"/>
              <a:t>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little detailed physics (suggested by PTB)</a:t>
            </a:r>
          </a:p>
          <a:p>
            <a:r>
              <a:rPr lang="en-US" dirty="0" smtClean="0"/>
              <a:t>Trends of the field of electromagnetic probes</a:t>
            </a:r>
          </a:p>
          <a:p>
            <a:r>
              <a:rPr lang="en-US" dirty="0" smtClean="0"/>
              <a:t>Role of Illinois</a:t>
            </a:r>
          </a:p>
          <a:p>
            <a:r>
              <a:rPr lang="en-US" dirty="0" smtClean="0"/>
              <a:t>Role of Stanford</a:t>
            </a:r>
          </a:p>
          <a:p>
            <a:r>
              <a:rPr lang="en-US" dirty="0" smtClean="0"/>
              <a:t>Role of </a:t>
            </a:r>
            <a:r>
              <a:rPr lang="en-US" dirty="0" err="1" smtClean="0"/>
              <a:t>Orsay</a:t>
            </a:r>
            <a:endParaRPr lang="en-US" dirty="0" smtClean="0"/>
          </a:p>
          <a:p>
            <a:r>
              <a:rPr lang="en-US" dirty="0" smtClean="0"/>
              <a:t>Role of </a:t>
            </a:r>
            <a:r>
              <a:rPr lang="en-US" dirty="0" err="1" smtClean="0"/>
              <a:t>Saclay</a:t>
            </a:r>
            <a:endParaRPr lang="en-US" dirty="0" smtClean="0"/>
          </a:p>
          <a:p>
            <a:r>
              <a:rPr lang="en-US" dirty="0" smtClean="0"/>
              <a:t>Role of Mainz</a:t>
            </a:r>
          </a:p>
          <a:p>
            <a:r>
              <a:rPr lang="en-US" dirty="0" smtClean="0"/>
              <a:t>Role of NIKHEF</a:t>
            </a:r>
          </a:p>
          <a:p>
            <a:r>
              <a:rPr lang="en-US" dirty="0" smtClean="0"/>
              <a:t>Role of Darmstadt</a:t>
            </a:r>
          </a:p>
          <a:p>
            <a:r>
              <a:rPr lang="en-US" dirty="0" smtClean="0"/>
              <a:t>Role of Tohoku</a:t>
            </a:r>
          </a:p>
          <a:p>
            <a:r>
              <a:rPr lang="en-US" dirty="0" smtClean="0"/>
              <a:t>Role of NBS</a:t>
            </a:r>
          </a:p>
          <a:p>
            <a:r>
              <a:rPr lang="en-US" dirty="0" smtClean="0"/>
              <a:t>Role of </a:t>
            </a:r>
            <a:r>
              <a:rPr lang="en-US" dirty="0" err="1" smtClean="0"/>
              <a:t>Lebedev</a:t>
            </a:r>
            <a:r>
              <a:rPr lang="en-US" dirty="0" smtClean="0"/>
              <a:t> Institute</a:t>
            </a:r>
          </a:p>
          <a:p>
            <a:r>
              <a:rPr lang="en-US" dirty="0" smtClean="0"/>
              <a:t>Role of MAX-lab</a:t>
            </a:r>
          </a:p>
          <a:p>
            <a:r>
              <a:rPr lang="en-US" dirty="0" smtClean="0"/>
              <a:t>Role of </a:t>
            </a:r>
            <a:r>
              <a:rPr lang="en-US" dirty="0" err="1" smtClean="0"/>
              <a:t>Frascati</a:t>
            </a:r>
            <a:endParaRPr lang="en-US" dirty="0" smtClean="0"/>
          </a:p>
          <a:p>
            <a:r>
              <a:rPr lang="en-US" dirty="0" smtClean="0"/>
              <a:t>Role of BATES</a:t>
            </a:r>
          </a:p>
          <a:p>
            <a:r>
              <a:rPr lang="en-US" dirty="0" smtClean="0"/>
              <a:t>Role of Theorists</a:t>
            </a:r>
          </a:p>
          <a:p>
            <a:r>
              <a:rPr lang="en-US" dirty="0" smtClean="0"/>
              <a:t>Role of </a:t>
            </a:r>
            <a:r>
              <a:rPr lang="en-US" dirty="0" smtClean="0">
                <a:solidFill>
                  <a:srgbClr val="FF0000"/>
                </a:solidFill>
              </a:rPr>
              <a:t>yours truly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EUREKA!!!!!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depressed with rotational nuclear studies at NBS– So much beam is thrown away for resolution. (1/1000)</a:t>
            </a:r>
          </a:p>
          <a:p>
            <a:r>
              <a:rPr lang="en-US" dirty="0" smtClean="0"/>
              <a:t>On plane returning from experiments at NBS writing a note to director of LNS… let’s forget electron scattering …weak interaction…small cross sections… resolution of 10</a:t>
            </a:r>
            <a:r>
              <a:rPr lang="en-US" baseline="30000" dirty="0" smtClean="0"/>
              <a:t>-4</a:t>
            </a:r>
            <a:r>
              <a:rPr lang="en-US" dirty="0" smtClean="0"/>
              <a:t> means ~1/1000 of beam is used. Not a tool for general studies of nuclear structure…etc.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of a sudden</a:t>
            </a:r>
            <a:r>
              <a:rPr lang="en-US" dirty="0" smtClean="0"/>
              <a:t>… why analyze incident beam like a Van de </a:t>
            </a:r>
            <a:r>
              <a:rPr lang="en-US" dirty="0" err="1" smtClean="0"/>
              <a:t>Graaff</a:t>
            </a:r>
            <a:r>
              <a:rPr lang="en-US" dirty="0" smtClean="0"/>
              <a:t>?  All we need to know is ENERGY LOSS!!!!! Resolution in Q need not be as good and energy loss!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700" dirty="0" smtClean="0">
                <a:solidFill>
                  <a:srgbClr val="FF0000"/>
                </a:solidFill>
              </a:rPr>
              <a:t>ENERGY LOSS SPECTROSCOPY!!!!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Now the note to the director was to change completely the design of the electron spectrometer and the beam transport system!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Award of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1966 </a:t>
            </a:r>
            <a:r>
              <a:rPr lang="en-US" dirty="0" smtClean="0"/>
              <a:t>award announced for 5M$ (Requested 8M$)  (Same day and Andrea!!)</a:t>
            </a:r>
          </a:p>
          <a:p>
            <a:r>
              <a:rPr lang="en-US" dirty="0" smtClean="0"/>
              <a:t>Reduced scope to one hall …  energy to 400 </a:t>
            </a:r>
            <a:r>
              <a:rPr lang="en-US" dirty="0" err="1" smtClean="0"/>
              <a:t>MeV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award reduced to 4.5M$ made other accommodations to keep one hall alive with E-Loss spectroscopy….machine design changed  etc.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Where were you when we needed you Hermann </a:t>
            </a:r>
            <a:r>
              <a:rPr lang="en-US" dirty="0" err="1" smtClean="0">
                <a:solidFill>
                  <a:srgbClr val="FF0000"/>
                </a:solidFill>
              </a:rPr>
              <a:t>Grunder</a:t>
            </a:r>
            <a:r>
              <a:rPr lang="en-US" sz="2000" dirty="0" smtClean="0"/>
              <a:t>???  (The only director I ever knew who could turn a budget cut into an increased budget!)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Spectrometer</a:t>
            </a:r>
            <a:endParaRPr lang="en-US" dirty="0"/>
          </a:p>
        </p:txBody>
      </p:sp>
      <p:pic>
        <p:nvPicPr>
          <p:cNvPr id="1026" name="Picture 2" descr="C:\Users\wbertozzi\Documents\JSA Award\EnergyLoss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089" y="1600200"/>
            <a:ext cx="56338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BATES Got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E-Loss system worked well  10</a:t>
            </a:r>
            <a:r>
              <a:rPr lang="en-US" baseline="30000" dirty="0" smtClean="0"/>
              <a:t>-4</a:t>
            </a:r>
            <a:r>
              <a:rPr lang="en-US" dirty="0" smtClean="0"/>
              <a:t> was routine resolution limited by targets and detectors.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Another development….Vertical Drift Chamber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Used at </a:t>
            </a:r>
            <a:r>
              <a:rPr lang="en-US" dirty="0" err="1" smtClean="0">
                <a:solidFill>
                  <a:srgbClr val="FF0000"/>
                </a:solidFill>
              </a:rPr>
              <a:t>Jlab</a:t>
            </a:r>
            <a:r>
              <a:rPr lang="en-US" dirty="0" smtClean="0">
                <a:solidFill>
                  <a:srgbClr val="FF0000"/>
                </a:solidFill>
              </a:rPr>
              <a:t> Hall A HRS spectrometers…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While Bates was under development we continued experiments at NBS and RPI and Saskatoon.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wbertozzi\Documents\JSA Award\Aerial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-401638"/>
            <a:ext cx="9048750" cy="725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OHIPS</a:t>
            </a:r>
            <a:endParaRPr lang="en-US" dirty="0"/>
          </a:p>
        </p:txBody>
      </p:sp>
      <p:pic>
        <p:nvPicPr>
          <p:cNvPr id="3074" name="Picture 2" descr="C:\Users\wbertozzi\Documents\JSA Award\OHI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9071" y="1600200"/>
            <a:ext cx="52858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OOPS</a:t>
            </a:r>
            <a:endParaRPr lang="en-US" dirty="0"/>
          </a:p>
        </p:txBody>
      </p:sp>
      <p:pic>
        <p:nvPicPr>
          <p:cNvPr id="4098" name="Picture 2" descr="C:\Users\wbertozzi\Documents\JSA Award\OO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146" y="533400"/>
            <a:ext cx="4124856" cy="618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on Storage Ring</a:t>
            </a:r>
            <a:endParaRPr lang="en-US" dirty="0"/>
          </a:p>
        </p:txBody>
      </p:sp>
      <p:pic>
        <p:nvPicPr>
          <p:cNvPr id="5122" name="Picture 2" descr="C:\Users\wbertozzi\Documents\JSA Award\BLAST_open-Karen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080" y="1600200"/>
            <a:ext cx="37638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Enthusiasm and Support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Summer study: Electron Linear Accelerators in Medium Energy Nuclear Physics, 1967..June-July-August</a:t>
            </a:r>
          </a:p>
          <a:p>
            <a:r>
              <a:rPr lang="en-US" dirty="0" smtClean="0"/>
              <a:t>Covered many topics…</a:t>
            </a:r>
            <a:r>
              <a:rPr lang="en-US" dirty="0" err="1" smtClean="0"/>
              <a:t>Radiative</a:t>
            </a:r>
            <a:r>
              <a:rPr lang="en-US" dirty="0" smtClean="0"/>
              <a:t> corrections…correlations…coincidence studies for momentum distributions…etc.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Duty cycle was so very important</a:t>
            </a:r>
          </a:p>
          <a:p>
            <a:r>
              <a:rPr lang="en-US" dirty="0" smtClean="0"/>
              <a:t>Bates was to be ~5% duty cycle…novel mod-anode klystrons and switch tubes…5,000pps rep rate  etc. Components tested but system as a whole degraded ~2%.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The campaign for 100%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/>
          <a:lstStyle/>
          <a:p>
            <a:r>
              <a:rPr lang="en-US" dirty="0" smtClean="0"/>
              <a:t>Many great experiments were done at BATES and the other labs.</a:t>
            </a:r>
          </a:p>
          <a:p>
            <a:r>
              <a:rPr lang="en-US" dirty="0" smtClean="0"/>
              <a:t>Experimental feasibility ran out at 1% duty for critical concepts.  A factor of 100 is hard to </a:t>
            </a:r>
            <a:r>
              <a:rPr lang="en-US" dirty="0" smtClean="0"/>
              <a:t>beat by clever tricks.</a:t>
            </a:r>
            <a:endParaRPr lang="en-US" dirty="0" smtClean="0"/>
          </a:p>
          <a:p>
            <a:r>
              <a:rPr lang="en-US" dirty="0" smtClean="0"/>
              <a:t>Friedlander committee circa 1976… Recommends 2 </a:t>
            </a:r>
            <a:r>
              <a:rPr lang="en-US" dirty="0" err="1" smtClean="0"/>
              <a:t>GeV</a:t>
            </a:r>
            <a:r>
              <a:rPr lang="en-US" dirty="0" smtClean="0"/>
              <a:t> at 100% and approximately 140M$ ......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are on the way!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Kid in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Jim McCarthy- He wants 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100%</a:t>
            </a:r>
          </a:p>
          <a:p>
            <a:r>
              <a:rPr lang="en-US" dirty="0" smtClean="0"/>
              <a:t>NSAC ~1982 Advises for a 4 </a:t>
            </a:r>
            <a:r>
              <a:rPr lang="en-US" dirty="0" err="1" smtClean="0"/>
              <a:t>GeV</a:t>
            </a:r>
            <a:r>
              <a:rPr lang="en-US" dirty="0" smtClean="0"/>
              <a:t> 100% duty accelerator for electromagnetic studies of strongly interacting systems.</a:t>
            </a:r>
          </a:p>
          <a:p>
            <a:r>
              <a:rPr lang="en-US" dirty="0" smtClean="0"/>
              <a:t>SURA is organized… proposes for 4 </a:t>
            </a:r>
            <a:r>
              <a:rPr lang="en-US" dirty="0" err="1" smtClean="0"/>
              <a:t>GeV</a:t>
            </a:r>
            <a:r>
              <a:rPr lang="en-US" dirty="0" smtClean="0"/>
              <a:t> and 100% circular ring. (</a:t>
            </a:r>
            <a:r>
              <a:rPr lang="en-US" dirty="0" smtClean="0">
                <a:solidFill>
                  <a:srgbClr val="FF0000"/>
                </a:solidFill>
              </a:rPr>
              <a:t>Jim McCarthy)</a:t>
            </a:r>
            <a:endParaRPr lang="en-US" dirty="0" smtClean="0"/>
          </a:p>
          <a:p>
            <a:r>
              <a:rPr lang="en-US" dirty="0" smtClean="0"/>
              <a:t>MIT proposes 2 </a:t>
            </a:r>
            <a:r>
              <a:rPr lang="en-US" dirty="0" err="1" smtClean="0"/>
              <a:t>GeV</a:t>
            </a:r>
            <a:r>
              <a:rPr lang="en-US" dirty="0" smtClean="0"/>
              <a:t> and a storage ring.</a:t>
            </a:r>
          </a:p>
          <a:p>
            <a:r>
              <a:rPr lang="en-US" dirty="0" smtClean="0"/>
              <a:t>ARGONNE 4 </a:t>
            </a:r>
            <a:r>
              <a:rPr lang="en-US" dirty="0" err="1" smtClean="0"/>
              <a:t>GeV</a:t>
            </a:r>
            <a:r>
              <a:rPr lang="en-US" dirty="0" smtClean="0"/>
              <a:t> and a novel concept ring.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And the award goes to SURA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Hermann </a:t>
            </a:r>
            <a:r>
              <a:rPr lang="en-US" dirty="0" err="1" smtClean="0">
                <a:solidFill>
                  <a:srgbClr val="FF0000"/>
                </a:solidFill>
              </a:rPr>
              <a:t>Grunder</a:t>
            </a:r>
            <a:r>
              <a:rPr lang="en-US" dirty="0" smtClean="0">
                <a:solidFill>
                  <a:srgbClr val="FF0000"/>
                </a:solidFill>
              </a:rPr>
              <a:t> eventually becomes the Director to construct CEBAF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Nuclei Nucleons Quarks and Photons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7724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5200" b="1" dirty="0" smtClean="0">
                <a:solidFill>
                  <a:schemeClr val="tx1"/>
                </a:solidFill>
              </a:rPr>
              <a:t>Featuring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William Bertozzi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A Cast of Major Characters Numbering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Thousands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Yours Truly and Indiana Cyclotron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 new conjecture: For N=Z nuclei and </a:t>
            </a:r>
            <a:r>
              <a:rPr lang="en-US" dirty="0" smtClean="0">
                <a:sym typeface="Symbol"/>
              </a:rPr>
              <a:t>T=0 transitions the charge form factors are the same as matter form factors.  </a:t>
            </a:r>
          </a:p>
          <a:p>
            <a:r>
              <a:rPr lang="en-US" dirty="0" smtClean="0">
                <a:sym typeface="Symbol"/>
              </a:rPr>
              <a:t>Makes electron scattering and </a:t>
            </a:r>
            <a:r>
              <a:rPr lang="en-US" dirty="0" err="1" smtClean="0">
                <a:sym typeface="Symbol"/>
              </a:rPr>
              <a:t>hadron</a:t>
            </a:r>
            <a:r>
              <a:rPr lang="en-US" dirty="0" smtClean="0">
                <a:sym typeface="Symbol"/>
              </a:rPr>
              <a:t> scattering have a “common ground.” “We can provide the model for the matter density and remove another uncertainty in studying the reaction mechanisms and two body T-matrix.  Jim Kelly (deceased) showed the momentum dependence of the interactions.  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onely  black sheep</a:t>
            </a:r>
            <a:r>
              <a:rPr lang="en-US" dirty="0" smtClean="0">
                <a:sym typeface="Symbol"/>
              </a:rPr>
              <a:t>..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He wanted 6-8 </a:t>
            </a:r>
            <a:r>
              <a:rPr lang="en-US" dirty="0" err="1" smtClean="0">
                <a:sym typeface="Symbol"/>
              </a:rPr>
              <a:t>GeV</a:t>
            </a:r>
            <a:endParaRPr lang="en-US" dirty="0" smtClean="0">
              <a:sym typeface="Symbo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BIG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Grunder</a:t>
            </a:r>
            <a:r>
              <a:rPr lang="en-US" dirty="0" smtClean="0"/>
              <a:t> switches to cryogenics and recirculation</a:t>
            </a:r>
          </a:p>
          <a:p>
            <a:r>
              <a:rPr lang="en-US" dirty="0" smtClean="0"/>
              <a:t>Christoph </a:t>
            </a:r>
            <a:r>
              <a:rPr lang="en-US" dirty="0" err="1" smtClean="0"/>
              <a:t>Leemann</a:t>
            </a:r>
            <a:r>
              <a:rPr lang="en-US" dirty="0" smtClean="0"/>
              <a:t> joins to build the cryogenic facility</a:t>
            </a:r>
          </a:p>
          <a:p>
            <a:r>
              <a:rPr lang="en-US" dirty="0" smtClean="0"/>
              <a:t>Yours Truly joins to help build HRS in Hall A</a:t>
            </a:r>
          </a:p>
          <a:p>
            <a:r>
              <a:rPr lang="en-US" dirty="0" smtClean="0"/>
              <a:t>Design and construct tracking vertical drift chambers…new stable electromagnetic design.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Pre-Construction</a:t>
            </a:r>
            <a:endParaRPr lang="en-US" dirty="0"/>
          </a:p>
        </p:txBody>
      </p:sp>
      <p:pic>
        <p:nvPicPr>
          <p:cNvPr id="6146" name="Picture 2" descr="C:\Users\wbertozzi\Documents\JSA Award\CEBAF Property (pre-construction) 5-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097" y="1600200"/>
            <a:ext cx="55958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Hall C</a:t>
            </a:r>
            <a:endParaRPr lang="en-US" dirty="0"/>
          </a:p>
        </p:txBody>
      </p:sp>
      <p:pic>
        <p:nvPicPr>
          <p:cNvPr id="7170" name="Picture 2" descr="C:\Users\wbertozzi\Documents\JSA Award\nnel%20into%20personal%20access%20tunnel%20(lower)%20and%20beam%20line%20tunnel%20(upper)%20off%20to%20right%20is%20where%20truck%20access%20will%20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143000"/>
            <a:ext cx="8258680" cy="5486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J</a:t>
            </a:r>
            <a:r>
              <a:rPr lang="en-US" dirty="0" smtClean="0"/>
              <a:t>Lab 2010</a:t>
            </a:r>
            <a:endParaRPr lang="en-US" dirty="0"/>
          </a:p>
        </p:txBody>
      </p:sp>
      <p:pic>
        <p:nvPicPr>
          <p:cNvPr id="8194" name="Picture 2" descr="C:\Users\wbertozzi\Documents\JSA Award\Overhead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8008145" cy="533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GeV</a:t>
            </a:r>
            <a:r>
              <a:rPr lang="en-US" dirty="0" smtClean="0"/>
              <a:t> a natural, simple not expensive part of system upgrade….thank you HG.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… a more ambitious but very modest upgrade and very desirable.</a:t>
            </a:r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JLAB</a:t>
            </a:r>
            <a:endParaRPr lang="en-US" sz="5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 A facility for the next decades enabling fundamental research in the structure of Nucleons and Nuclei as strongly interacting systems.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Future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b="1" dirty="0" smtClean="0"/>
              <a:t>Fill in the Blanks)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Energy: ………………… </a:t>
            </a:r>
          </a:p>
          <a:p>
            <a:r>
              <a:rPr lang="en-US" dirty="0" smtClean="0"/>
              <a:t>Electron-Ion collider: ………………….</a:t>
            </a:r>
          </a:p>
          <a:p>
            <a:r>
              <a:rPr lang="en-US" dirty="0" smtClean="0"/>
              <a:t>Beam intensities: …………………</a:t>
            </a:r>
          </a:p>
          <a:p>
            <a:r>
              <a:rPr lang="en-US" dirty="0" smtClean="0"/>
              <a:t>Polarizations: …………………….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100% duty is now standard.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100" dirty="0" err="1" smtClean="0"/>
              <a:t>Jlab</a:t>
            </a:r>
            <a:r>
              <a:rPr lang="en-US" sz="4100" dirty="0" smtClean="0"/>
              <a:t> is now the </a:t>
            </a:r>
            <a:r>
              <a:rPr lang="en-US" sz="4100" dirty="0" smtClean="0"/>
              <a:t>“</a:t>
            </a:r>
            <a:r>
              <a:rPr lang="en-US" sz="4100" dirty="0" smtClean="0">
                <a:solidFill>
                  <a:srgbClr val="FF0000"/>
                </a:solidFill>
              </a:rPr>
              <a:t>world’s </a:t>
            </a:r>
            <a:r>
              <a:rPr lang="en-US" sz="4100" dirty="0" smtClean="0">
                <a:solidFill>
                  <a:srgbClr val="FF0000"/>
                </a:solidFill>
              </a:rPr>
              <a:t>foremost </a:t>
            </a:r>
            <a:r>
              <a:rPr lang="en-US" sz="4100" dirty="0" smtClean="0">
                <a:solidFill>
                  <a:srgbClr val="FF0000"/>
                </a:solidFill>
              </a:rPr>
              <a:t>facility” </a:t>
            </a:r>
            <a:r>
              <a:rPr lang="en-US" sz="4100" dirty="0" smtClean="0"/>
              <a:t>for probing cold, strongly interacting systems at short distances.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Let’s keep it that way. 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 and my students plan to use it for a longtime to come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JSA/SURA and JLAB Staff </a:t>
            </a:r>
            <a:br>
              <a:rPr lang="en-US" dirty="0" smtClean="0"/>
            </a:br>
            <a:r>
              <a:rPr lang="en-US" dirty="0" smtClean="0"/>
              <a:t>Students and </a:t>
            </a:r>
            <a:r>
              <a:rPr lang="en-US" dirty="0" err="1" smtClean="0"/>
              <a:t>Postdocs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Colleagues</a:t>
            </a:r>
            <a:br>
              <a:rPr lang="en-US" dirty="0" smtClean="0"/>
            </a:br>
            <a:r>
              <a:rPr lang="en-US" dirty="0" smtClean="0"/>
              <a:t>DOE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sz="8000" dirty="0"/>
          </a:p>
          <a:p>
            <a:pPr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914400" y="609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Marvelous Adventure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Begin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Rutherford, Geiger and Marsden – Centennial</a:t>
            </a:r>
          </a:p>
          <a:p>
            <a:r>
              <a:rPr lang="en-US" dirty="0" smtClean="0"/>
              <a:t>Lyman-Hanson-Scott – U of Illinois circa 1951 Electron Scattering -15.7 </a:t>
            </a:r>
            <a:r>
              <a:rPr lang="en-US" dirty="0" err="1" smtClean="0"/>
              <a:t>MeV</a:t>
            </a:r>
            <a:r>
              <a:rPr lang="en-US" dirty="0" smtClean="0"/>
              <a:t>, radius of C, Al, Cu</a:t>
            </a:r>
          </a:p>
          <a:p>
            <a:r>
              <a:rPr lang="en-US" dirty="0" smtClean="0"/>
              <a:t>Giant Dipole Resonance – NBS and many </a:t>
            </a:r>
            <a:r>
              <a:rPr lang="en-US" dirty="0" err="1" smtClean="0"/>
              <a:t>Betatron</a:t>
            </a:r>
            <a:r>
              <a:rPr lang="en-US" dirty="0" smtClean="0"/>
              <a:t> Labs</a:t>
            </a:r>
          </a:p>
          <a:p>
            <a:r>
              <a:rPr lang="en-US" dirty="0" smtClean="0"/>
              <a:t>Stanford – Hofstadter – HEPL – SLAC - QUARKS</a:t>
            </a:r>
          </a:p>
          <a:p>
            <a:r>
              <a:rPr lang="en-US" dirty="0" smtClean="0"/>
              <a:t>ILLINOIS, SACLAY, NIKHEF, BATES, MAINZ, DARMSTADT, YALE, RPI, LEBEDEV, FRASCATI, …….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1976 …..And </a:t>
            </a:r>
            <a:r>
              <a:rPr lang="en-US" dirty="0" smtClean="0">
                <a:solidFill>
                  <a:srgbClr val="FF0000"/>
                </a:solidFill>
              </a:rPr>
              <a:t>the race to </a:t>
            </a:r>
            <a:r>
              <a:rPr lang="en-US" dirty="0" smtClean="0">
                <a:solidFill>
                  <a:srgbClr val="FF0000"/>
                </a:solidFill>
              </a:rPr>
              <a:t>JLab </a:t>
            </a:r>
            <a:r>
              <a:rPr lang="en-US" dirty="0" smtClean="0">
                <a:solidFill>
                  <a:srgbClr val="FF0000"/>
                </a:solidFill>
              </a:rPr>
              <a:t>was on</a:t>
            </a:r>
            <a:r>
              <a:rPr lang="en-US" dirty="0" smtClean="0">
                <a:solidFill>
                  <a:srgbClr val="FF0000"/>
                </a:solidFill>
              </a:rPr>
              <a:t>……..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CONTEST – Magnetrons </a:t>
            </a:r>
            <a:r>
              <a:rPr lang="en-US" dirty="0" err="1" smtClean="0"/>
              <a:t>vs</a:t>
            </a:r>
            <a:r>
              <a:rPr lang="en-US" dirty="0" smtClean="0"/>
              <a:t> Klystrons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HEPL - Varian – Lytton  Klystrons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	Amplifiers, Natural Phase Control- very high power. </a:t>
            </a:r>
          </a:p>
          <a:p>
            <a:r>
              <a:rPr lang="en-US" dirty="0" smtClean="0"/>
              <a:t>MIT- J. C. Slater – </a:t>
            </a:r>
            <a:r>
              <a:rPr lang="en-US" dirty="0" err="1" smtClean="0"/>
              <a:t>Rad</a:t>
            </a:r>
            <a:r>
              <a:rPr lang="en-US" dirty="0" smtClean="0"/>
              <a:t> Lab – Magnetrons</a:t>
            </a:r>
          </a:p>
          <a:p>
            <a:pPr lvl="1">
              <a:buNone/>
            </a:pPr>
            <a:r>
              <a:rPr lang="en-US" dirty="0" smtClean="0"/>
              <a:t>	Self Excited Oscillators-stimulated emission phase control - like a laser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Power limitations - </a:t>
            </a:r>
            <a:r>
              <a:rPr lang="en-US" dirty="0" err="1" smtClean="0"/>
              <a:t>Amplitrons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1</a:t>
            </a:r>
            <a:r>
              <a:rPr lang="en-US" dirty="0" smtClean="0"/>
              <a:t>7 </a:t>
            </a:r>
            <a:r>
              <a:rPr lang="en-US" dirty="0" err="1" smtClean="0"/>
              <a:t>MeV</a:t>
            </a:r>
            <a:r>
              <a:rPr lang="en-US" dirty="0" smtClean="0"/>
              <a:t> electron accelerator (</a:t>
            </a:r>
            <a:r>
              <a:rPr lang="en-US" dirty="0" err="1" smtClean="0"/>
              <a:t>P.T.Demos</a:t>
            </a:r>
            <a:r>
              <a:rPr lang="en-US" dirty="0" smtClean="0"/>
              <a:t>)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21 magnetrons – 1.5 </a:t>
            </a:r>
            <a:r>
              <a:rPr lang="en-US" dirty="0" err="1" smtClean="0"/>
              <a:t>MeV</a:t>
            </a:r>
            <a:r>
              <a:rPr lang="en-US" dirty="0" smtClean="0"/>
              <a:t> Van de </a:t>
            </a:r>
            <a:r>
              <a:rPr lang="en-US" dirty="0" err="1" smtClean="0"/>
              <a:t>Graaff</a:t>
            </a:r>
            <a:r>
              <a:rPr lang="en-US" dirty="0" smtClean="0"/>
              <a:t> injector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600" dirty="0" smtClean="0"/>
              <a:t>1953 </a:t>
            </a:r>
            <a:r>
              <a:rPr lang="en-US" dirty="0" smtClean="0"/>
              <a:t>–Grad school MIT – Yours Truly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 – The Early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GDR – Why Collective Motion?  </a:t>
            </a:r>
          </a:p>
          <a:p>
            <a:r>
              <a:rPr lang="en-US" dirty="0" smtClean="0"/>
              <a:t>Sum Rule:  Sum = .06(NZ/A)(1+x)</a:t>
            </a:r>
          </a:p>
          <a:p>
            <a:r>
              <a:rPr lang="en-US" dirty="0" smtClean="0"/>
              <a:t>Photon interacts with a single proton and not a neutron</a:t>
            </a:r>
          </a:p>
          <a:p>
            <a:r>
              <a:rPr lang="en-US" dirty="0" smtClean="0"/>
              <a:t>Best test: Measure neutron energy spectra </a:t>
            </a:r>
          </a:p>
          <a:p>
            <a:pPr>
              <a:buNone/>
            </a:pPr>
            <a:r>
              <a:rPr lang="en-US" dirty="0" smtClean="0"/>
              <a:t>	S.B. Thesis - Threshold detectors using (</a:t>
            </a:r>
            <a:r>
              <a:rPr lang="en-US" dirty="0" err="1" smtClean="0"/>
              <a:t>n,p</a:t>
            </a:r>
            <a:r>
              <a:rPr lang="en-US" dirty="0" smtClean="0"/>
              <a:t>) reactions - Y. </a:t>
            </a:r>
            <a:r>
              <a:rPr lang="en-US" dirty="0" err="1" smtClean="0"/>
              <a:t>Halpern</a:t>
            </a:r>
            <a:r>
              <a:rPr lang="en-US" dirty="0" smtClean="0"/>
              <a:t> advisor – Lots of high energy neutrons.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was very hard to count during the one microsecond beam pulse. Hence threshold detectors and radioactivity.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Dave Brink in 1960’s put it all on a firm basis – Door-way states…feed GDR… SHO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G. Brown – Development of a GDR – degeneracy  etc. the 1, 3-, etc states follow from single particle transitions- collectivity as well from residual interactions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</a:t>
            </a:r>
            <a:r>
              <a:rPr lang="en-US" dirty="0" err="1" smtClean="0"/>
              <a:t>Linac</a:t>
            </a:r>
            <a:r>
              <a:rPr lang="en-US" dirty="0" smtClean="0"/>
              <a:t> at MIT Look Like?</a:t>
            </a:r>
            <a:br>
              <a:rPr lang="en-US" dirty="0" smtClean="0"/>
            </a:br>
            <a:r>
              <a:rPr lang="en-US" dirty="0" smtClean="0"/>
              <a:t>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Ultimate Speed: An Experiment With High Energy Electrons”</a:t>
            </a:r>
          </a:p>
          <a:p>
            <a:pPr lvl="1"/>
            <a:r>
              <a:rPr lang="en-US" dirty="0" smtClean="0"/>
              <a:t>William Bertozzi</a:t>
            </a:r>
          </a:p>
          <a:p>
            <a:pPr lvl="1"/>
            <a:r>
              <a:rPr lang="en-US" dirty="0" smtClean="0"/>
              <a:t>Educational Development Corporation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What to do about duty low duty ~2 x 10</a:t>
            </a:r>
            <a:r>
              <a:rPr lang="en-US" baseline="30000" dirty="0" smtClean="0"/>
              <a:t>-4</a:t>
            </a:r>
            <a:r>
              <a:rPr lang="en-US" dirty="0" smtClean="0"/>
              <a:t> ?</a:t>
            </a:r>
          </a:p>
          <a:p>
            <a:endParaRPr lang="en-US" baseline="300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Develop a technique that uses low duty</a:t>
            </a:r>
          </a:p>
          <a:p>
            <a:pPr lvl="1">
              <a:buNone/>
            </a:pPr>
            <a:endParaRPr lang="en-US" sz="3200" baseline="30000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Fast Neutron Time-of-Flight Spectroscopy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Fast beam pulse – 1.8 x 10</a:t>
            </a:r>
            <a:r>
              <a:rPr lang="en-US" baseline="30000" dirty="0" smtClean="0"/>
              <a:t>-9</a:t>
            </a:r>
            <a:r>
              <a:rPr lang="en-US" dirty="0" smtClean="0"/>
              <a:t> second duration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I did not know it was impossible in 1953</a:t>
            </a:r>
          </a:p>
          <a:p>
            <a:r>
              <a:rPr lang="en-US" dirty="0" smtClean="0"/>
              <a:t>Studied (</a:t>
            </a:r>
            <a:r>
              <a:rPr lang="en-US" dirty="0" smtClean="0">
                <a:sym typeface="Symbol"/>
              </a:rPr>
              <a:t>,n) spectra from heavies and many others</a:t>
            </a:r>
          </a:p>
          <a:p>
            <a:r>
              <a:rPr lang="en-US" dirty="0" smtClean="0">
                <a:sym typeface="Symbol"/>
              </a:rPr>
              <a:t>Deuteron</a:t>
            </a:r>
          </a:p>
          <a:p>
            <a:r>
              <a:rPr lang="en-US" dirty="0" smtClean="0">
                <a:sym typeface="Symbol"/>
              </a:rPr>
              <a:t>Noticed resonant absorption in </a:t>
            </a:r>
            <a:r>
              <a:rPr lang="en-US" dirty="0" err="1" smtClean="0">
                <a:sym typeface="Symbol"/>
              </a:rPr>
              <a:t>Pb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– neutron lines!!! Leads to Nuclear Resonance Fluorescence (50 years later … NRF at Passport Systems, Inc.)</a:t>
            </a:r>
          </a:p>
          <a:p>
            <a:r>
              <a:rPr lang="en-US" dirty="0" smtClean="0">
                <a:sym typeface="Symbol"/>
              </a:rPr>
              <a:t>Photo-Fission  Where do prompt neutrons come from?  Accelerated fragments – not scission- (50 years later … PNPF at Passport systems Inc.)</a:t>
            </a:r>
          </a:p>
          <a:p>
            <a:r>
              <a:rPr lang="en-US" dirty="0" smtClean="0">
                <a:sym typeface="Symbol"/>
              </a:rPr>
              <a:t>Many excellent students</a:t>
            </a:r>
          </a:p>
          <a:p>
            <a:r>
              <a:rPr lang="en-US" dirty="0" smtClean="0">
                <a:sym typeface="Symbol"/>
              </a:rPr>
              <a:t>Colleagues: Phil </a:t>
            </a:r>
            <a:r>
              <a:rPr lang="en-US" dirty="0" err="1" smtClean="0">
                <a:sym typeface="Symbol"/>
              </a:rPr>
              <a:t>Sargent</a:t>
            </a:r>
            <a:r>
              <a:rPr lang="en-US" dirty="0" smtClean="0">
                <a:sym typeface="Symbol"/>
              </a:rPr>
              <a:t>; Bill </a:t>
            </a:r>
            <a:r>
              <a:rPr lang="en-US" dirty="0" err="1" smtClean="0">
                <a:sym typeface="Symbol"/>
              </a:rPr>
              <a:t>Turchinetz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Proposal for 150 </a:t>
            </a:r>
            <a:r>
              <a:rPr lang="en-US" dirty="0" err="1" smtClean="0"/>
              <a:t>MeV</a:t>
            </a:r>
            <a:r>
              <a:rPr lang="en-US" dirty="0" smtClean="0"/>
              <a:t>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 was fast photo-neutron time-of-flight spectroscopy</a:t>
            </a:r>
          </a:p>
          <a:p>
            <a:r>
              <a:rPr lang="en-US" dirty="0" smtClean="0"/>
              <a:t>Many important studies to perform</a:t>
            </a:r>
          </a:p>
          <a:p>
            <a:r>
              <a:rPr lang="en-US" dirty="0" smtClean="0"/>
              <a:t>Angular distributions</a:t>
            </a:r>
          </a:p>
          <a:p>
            <a:r>
              <a:rPr lang="en-US" dirty="0" smtClean="0"/>
              <a:t>Polarization</a:t>
            </a:r>
          </a:p>
          <a:p>
            <a:r>
              <a:rPr lang="en-US" dirty="0" smtClean="0"/>
              <a:t>Great reviews…..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awards for an accelerator.</a:t>
            </a:r>
          </a:p>
          <a:p>
            <a:r>
              <a:rPr lang="en-US" dirty="0"/>
              <a:t>4</a:t>
            </a:r>
            <a:r>
              <a:rPr lang="en-US" dirty="0" smtClean="0"/>
              <a:t> years… discover the same proposal is awarded to Oak Ridge and </a:t>
            </a:r>
            <a:r>
              <a:rPr lang="en-US" dirty="0" smtClean="0"/>
              <a:t>Livermore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Changed proposal to electron scattering….. 600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2% duty…..1963-1964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Meantime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at RPI on Studies of photo-neutron polarization: Deuteron, Oxygen etc.</a:t>
            </a:r>
          </a:p>
          <a:p>
            <a:r>
              <a:rPr lang="en-US" dirty="0" smtClean="0"/>
              <a:t>Start electron scattering from deformed nuclei at NBS (Sam </a:t>
            </a:r>
            <a:r>
              <a:rPr lang="en-US" dirty="0" err="1" smtClean="0"/>
              <a:t>Penner</a:t>
            </a:r>
            <a:r>
              <a:rPr lang="en-US" dirty="0" smtClean="0"/>
              <a:t> and Jim </a:t>
            </a:r>
            <a:r>
              <a:rPr lang="en-US" dirty="0" err="1" smtClean="0"/>
              <a:t>Leiss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University of Saskatoon accelerator – Photo-protons…direct reaction study – </a:t>
            </a:r>
            <a:r>
              <a:rPr lang="en-US" dirty="0" err="1" smtClean="0"/>
              <a:t>n,p</a:t>
            </a:r>
            <a:r>
              <a:rPr lang="en-US" dirty="0" smtClean="0"/>
              <a:t> correlations????</a:t>
            </a:r>
          </a:p>
          <a:p>
            <a:r>
              <a:rPr lang="en-US" dirty="0" smtClean="0"/>
              <a:t>Worked on design of </a:t>
            </a:r>
            <a:r>
              <a:rPr lang="en-US" dirty="0" smtClean="0"/>
              <a:t> </a:t>
            </a:r>
            <a:r>
              <a:rPr lang="en-US" dirty="0" smtClean="0"/>
              <a:t>600 </a:t>
            </a:r>
            <a:r>
              <a:rPr lang="en-US" dirty="0" err="1" smtClean="0"/>
              <a:t>MeV</a:t>
            </a:r>
            <a:r>
              <a:rPr lang="en-US" dirty="0" smtClean="0"/>
              <a:t> accelerator for electron scattering at high resolution (10</a:t>
            </a:r>
            <a:r>
              <a:rPr lang="en-US" baseline="30000" dirty="0" smtClean="0"/>
              <a:t>-4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Rensselaer  L-Band – Photo-neutron polarization</a:t>
            </a:r>
          </a:p>
          <a:p>
            <a:pPr lvl="1">
              <a:buNone/>
            </a:pPr>
            <a:r>
              <a:rPr lang="en-US" dirty="0" smtClean="0"/>
              <a:t>Deuteron, Oxygen GDR (</a:t>
            </a:r>
            <a:r>
              <a:rPr lang="en-US" dirty="0" err="1" smtClean="0"/>
              <a:t>d+s</a:t>
            </a:r>
            <a:r>
              <a:rPr lang="en-US" dirty="0" smtClean="0"/>
              <a:t> waves)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 is so hard to do counting experiments at low duty cycle accelerators !!!!!!!!!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1064</Words>
  <Application>Microsoft Office PowerPoint</Application>
  <PresentationFormat>On-screen Show (4:3)</PresentationFormat>
  <Paragraphs>164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History and Development Leading to Jefferson National Laboratory</vt:lpstr>
      <vt:lpstr>Nuclei Nucleons Quarks and Photons</vt:lpstr>
      <vt:lpstr>How Did It Begin?</vt:lpstr>
      <vt:lpstr>A CONTEST – Magnetrons vs Klystrons</vt:lpstr>
      <vt:lpstr>MIT – The Early Days </vt:lpstr>
      <vt:lpstr>What Did the Linac at MIT Look Like? Movie</vt:lpstr>
      <vt:lpstr>Fast Neutron Time-of-Flight Spectroscopy  </vt:lpstr>
      <vt:lpstr>Proposal for 150 MeV Accelerator</vt:lpstr>
      <vt:lpstr>In The Meantime</vt:lpstr>
      <vt:lpstr>EUREKA!!!!!</vt:lpstr>
      <vt:lpstr>Award of Proposal</vt:lpstr>
      <vt:lpstr>Energy Loss Spectrometer</vt:lpstr>
      <vt:lpstr>BATES Got Built</vt:lpstr>
      <vt:lpstr>OHIPS</vt:lpstr>
      <vt:lpstr>OOPS</vt:lpstr>
      <vt:lpstr>BLAST on Storage Ring</vt:lpstr>
      <vt:lpstr>Building Enthusiasm and Support </vt:lpstr>
      <vt:lpstr>The campaign for 100% duty cycle</vt:lpstr>
      <vt:lpstr>A New Kid in Town</vt:lpstr>
      <vt:lpstr>Yours Truly and Indiana Cyclotron</vt:lpstr>
      <vt:lpstr>BIG DECISIONS</vt:lpstr>
      <vt:lpstr>Pre-Construction</vt:lpstr>
      <vt:lpstr>Hall C</vt:lpstr>
      <vt:lpstr>JLab 2010</vt:lpstr>
      <vt:lpstr>Upgrades</vt:lpstr>
      <vt:lpstr>The Future (Fill in the Blanks)</vt:lpstr>
      <vt:lpstr>TO  JSA/SURA and JLAB Staff  Students and Postdocs Colleagues DOE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 Nucleons Quarks and Photons</dc:title>
  <dc:creator>wbertozzi</dc:creator>
  <cp:lastModifiedBy>wbertozzi</cp:lastModifiedBy>
  <cp:revision>80</cp:revision>
  <dcterms:created xsi:type="dcterms:W3CDTF">2011-05-24T13:42:53Z</dcterms:created>
  <dcterms:modified xsi:type="dcterms:W3CDTF">2011-06-05T14:15:30Z</dcterms:modified>
</cp:coreProperties>
</file>